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0" r:id="rId4"/>
    <p:sldId id="259" r:id="rId5"/>
    <p:sldId id="261" r:id="rId6"/>
    <p:sldId id="263" r:id="rId7"/>
    <p:sldId id="267" r:id="rId8"/>
    <p:sldId id="269" r:id="rId9"/>
    <p:sldId id="268" r:id="rId10"/>
    <p:sldId id="281" r:id="rId11"/>
    <p:sldId id="271" r:id="rId12"/>
    <p:sldId id="276" r:id="rId13"/>
    <p:sldId id="279" r:id="rId14"/>
    <p:sldId id="280" r:id="rId15"/>
    <p:sldId id="273" r:id="rId16"/>
    <p:sldId id="282" r:id="rId17"/>
    <p:sldId id="274" r:id="rId18"/>
    <p:sldId id="2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D1F4F0-1C57-46F9-9F1A-A93D1D65B7E1}" v="321" dt="2023-08-01T16:55:21.140"/>
    <p1510:client id="{C47EA769-8C02-7305-D9EF-7FFE8BE9F348}" v="1" dt="2023-08-03T15:52:05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07"/>
    <p:restoredTop sz="95833"/>
  </p:normalViewPr>
  <p:slideViewPr>
    <p:cSldViewPr snapToGrid="0">
      <p:cViewPr varScale="1">
        <p:scale>
          <a:sx n="107" d="100"/>
          <a:sy n="107" d="100"/>
        </p:scale>
        <p:origin x="2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nett, Monica" userId="S::burnemo@richmond.k12.ga.us::f8df6ce5-d59a-4b3c-baeb-d7c611b58700" providerId="AD" clId="Web-{C47EA769-8C02-7305-D9EF-7FFE8BE9F348}"/>
    <pc:docChg chg="delSld">
      <pc:chgData name="Burnett, Monica" userId="S::burnemo@richmond.k12.ga.us::f8df6ce5-d59a-4b3c-baeb-d7c611b58700" providerId="AD" clId="Web-{C47EA769-8C02-7305-D9EF-7FFE8BE9F348}" dt="2023-08-03T15:52:05.760" v="0"/>
      <pc:docMkLst>
        <pc:docMk/>
      </pc:docMkLst>
      <pc:sldChg chg="del">
        <pc:chgData name="Burnett, Monica" userId="S::burnemo@richmond.k12.ga.us::f8df6ce5-d59a-4b3c-baeb-d7c611b58700" providerId="AD" clId="Web-{C47EA769-8C02-7305-D9EF-7FFE8BE9F348}" dt="2023-08-03T15:52:05.760" v="0"/>
        <pc:sldMkLst>
          <pc:docMk/>
          <pc:sldMk cId="1275827009" sldId="284"/>
        </pc:sldMkLst>
      </pc:sldChg>
    </pc:docChg>
  </pc:docChgLst>
  <pc:docChgLst>
    <pc:chgData name="Carroll, Alicia" userId="37eaae40-c580-40d5-8694-505eec9106c8" providerId="ADAL" clId="{B8E7C110-C04E-544E-9160-26D00CC104E8}"/>
    <pc:docChg chg="undo custSel modSld">
      <pc:chgData name="Carroll, Alicia" userId="37eaae40-c580-40d5-8694-505eec9106c8" providerId="ADAL" clId="{B8E7C110-C04E-544E-9160-26D00CC104E8}" dt="2023-07-31T12:35:42.862" v="193" actId="20577"/>
      <pc:docMkLst>
        <pc:docMk/>
      </pc:docMkLst>
      <pc:sldChg chg="modSp mod">
        <pc:chgData name="Carroll, Alicia" userId="37eaae40-c580-40d5-8694-505eec9106c8" providerId="ADAL" clId="{B8E7C110-C04E-544E-9160-26D00CC104E8}" dt="2023-07-28T19:09:32.981" v="167" actId="20577"/>
        <pc:sldMkLst>
          <pc:docMk/>
          <pc:sldMk cId="3960133974" sldId="274"/>
        </pc:sldMkLst>
        <pc:spChg chg="mod">
          <ac:chgData name="Carroll, Alicia" userId="37eaae40-c580-40d5-8694-505eec9106c8" providerId="ADAL" clId="{B8E7C110-C04E-544E-9160-26D00CC104E8}" dt="2023-07-28T19:09:32.981" v="167" actId="20577"/>
          <ac:spMkLst>
            <pc:docMk/>
            <pc:sldMk cId="3960133974" sldId="274"/>
            <ac:spMk id="21" creationId="{67E6927A-B275-866D-F551-777C0DC43875}"/>
          </ac:spMkLst>
        </pc:spChg>
      </pc:sldChg>
      <pc:sldChg chg="addSp delSp modSp mod modClrScheme delDesignElem chgLayout">
        <pc:chgData name="Carroll, Alicia" userId="37eaae40-c580-40d5-8694-505eec9106c8" providerId="ADAL" clId="{B8E7C110-C04E-544E-9160-26D00CC104E8}" dt="2023-07-31T12:35:42.862" v="193" actId="20577"/>
        <pc:sldMkLst>
          <pc:docMk/>
          <pc:sldMk cId="1417502629" sldId="283"/>
        </pc:sldMkLst>
        <pc:spChg chg="add mod ord">
          <ac:chgData name="Carroll, Alicia" userId="37eaae40-c580-40d5-8694-505eec9106c8" providerId="ADAL" clId="{B8E7C110-C04E-544E-9160-26D00CC104E8}" dt="2023-07-31T12:35:42.862" v="193" actId="20577"/>
          <ac:spMkLst>
            <pc:docMk/>
            <pc:sldMk cId="1417502629" sldId="283"/>
            <ac:spMk id="2" creationId="{B8DF9799-E3B3-939D-41FC-E721A78AFA7B}"/>
          </ac:spMkLst>
        </pc:spChg>
        <pc:spChg chg="mod ord">
          <ac:chgData name="Carroll, Alicia" userId="37eaae40-c580-40d5-8694-505eec9106c8" providerId="ADAL" clId="{B8E7C110-C04E-544E-9160-26D00CC104E8}" dt="2023-07-31T12:33:54.374" v="174" actId="26606"/>
          <ac:spMkLst>
            <pc:docMk/>
            <pc:sldMk cId="1417502629" sldId="283"/>
            <ac:spMk id="6" creationId="{8558B6FD-52CC-A746-B39B-0BDB42B1430A}"/>
          </ac:spMkLst>
        </pc:spChg>
        <pc:spChg chg="del">
          <ac:chgData name="Carroll, Alicia" userId="37eaae40-c580-40d5-8694-505eec9106c8" providerId="ADAL" clId="{B8E7C110-C04E-544E-9160-26D00CC104E8}" dt="2023-07-31T12:33:21.047" v="169" actId="700"/>
          <ac:spMkLst>
            <pc:docMk/>
            <pc:sldMk cId="1417502629" sldId="283"/>
            <ac:spMk id="31" creationId="{C1DD1A8A-57D5-4A81-AD04-532B043C5611}"/>
          </ac:spMkLst>
        </pc:spChg>
        <pc:spChg chg="add del">
          <ac:chgData name="Carroll, Alicia" userId="37eaae40-c580-40d5-8694-505eec9106c8" providerId="ADAL" clId="{B8E7C110-C04E-544E-9160-26D00CC104E8}" dt="2023-07-31T12:33:49.001" v="171" actId="26606"/>
          <ac:spMkLst>
            <pc:docMk/>
            <pc:sldMk cId="1417502629" sldId="283"/>
            <ac:spMk id="32" creationId="{F13C74B1-5B17-4795-BED0-7140497B445A}"/>
          </ac:spMkLst>
        </pc:spChg>
        <pc:spChg chg="del">
          <ac:chgData name="Carroll, Alicia" userId="37eaae40-c580-40d5-8694-505eec9106c8" providerId="ADAL" clId="{B8E7C110-C04E-544E-9160-26D00CC104E8}" dt="2023-07-31T12:33:21.047" v="169" actId="700"/>
          <ac:spMkLst>
            <pc:docMk/>
            <pc:sldMk cId="1417502629" sldId="283"/>
            <ac:spMk id="33" creationId="{007891EC-4501-44ED-A8C8-B11B6DB767AB}"/>
          </ac:spMkLst>
        </pc:spChg>
        <pc:spChg chg="add del">
          <ac:chgData name="Carroll, Alicia" userId="37eaae40-c580-40d5-8694-505eec9106c8" providerId="ADAL" clId="{B8E7C110-C04E-544E-9160-26D00CC104E8}" dt="2023-07-31T12:33:49.001" v="171" actId="26606"/>
          <ac:spMkLst>
            <pc:docMk/>
            <pc:sldMk cId="1417502629" sldId="283"/>
            <ac:spMk id="34" creationId="{D4974D33-8DC5-464E-8C6D-BE58F0669C17}"/>
          </ac:spMkLst>
        </pc:spChg>
        <pc:spChg chg="add del">
          <ac:chgData name="Carroll, Alicia" userId="37eaae40-c580-40d5-8694-505eec9106c8" providerId="ADAL" clId="{B8E7C110-C04E-544E-9160-26D00CC104E8}" dt="2023-07-31T12:33:54.368" v="173" actId="26606"/>
          <ac:spMkLst>
            <pc:docMk/>
            <pc:sldMk cId="1417502629" sldId="283"/>
            <ac:spMk id="36" creationId="{55D4142C-5077-457F-A6AD-3FECFDB39685}"/>
          </ac:spMkLst>
        </pc:spChg>
        <pc:spChg chg="add del">
          <ac:chgData name="Carroll, Alicia" userId="37eaae40-c580-40d5-8694-505eec9106c8" providerId="ADAL" clId="{B8E7C110-C04E-544E-9160-26D00CC104E8}" dt="2023-07-31T12:33:54.368" v="173" actId="26606"/>
          <ac:spMkLst>
            <pc:docMk/>
            <pc:sldMk cId="1417502629" sldId="283"/>
            <ac:spMk id="37" creationId="{9AA72BD9-2C5A-4EDC-931F-5AA08EACA0F3}"/>
          </ac:spMkLst>
        </pc:spChg>
        <pc:spChg chg="add del">
          <ac:chgData name="Carroll, Alicia" userId="37eaae40-c580-40d5-8694-505eec9106c8" providerId="ADAL" clId="{B8E7C110-C04E-544E-9160-26D00CC104E8}" dt="2023-07-31T12:33:54.368" v="173" actId="26606"/>
          <ac:spMkLst>
            <pc:docMk/>
            <pc:sldMk cId="1417502629" sldId="283"/>
            <ac:spMk id="38" creationId="{7A5F0580-5EE9-419F-96EE-B6529EF6E7D0}"/>
          </ac:spMkLst>
        </pc:spChg>
        <pc:spChg chg="add del">
          <ac:chgData name="Carroll, Alicia" userId="37eaae40-c580-40d5-8694-505eec9106c8" providerId="ADAL" clId="{B8E7C110-C04E-544E-9160-26D00CC104E8}" dt="2023-07-31T12:33:54.368" v="173" actId="26606"/>
          <ac:spMkLst>
            <pc:docMk/>
            <pc:sldMk cId="1417502629" sldId="283"/>
            <ac:spMk id="39" creationId="{DD3981AC-7B61-4947-BCF3-F7AA7FA385B9}"/>
          </ac:spMkLst>
        </pc:spChg>
        <pc:spChg chg="add">
          <ac:chgData name="Carroll, Alicia" userId="37eaae40-c580-40d5-8694-505eec9106c8" providerId="ADAL" clId="{B8E7C110-C04E-544E-9160-26D00CC104E8}" dt="2023-07-31T12:33:54.374" v="174" actId="26606"/>
          <ac:spMkLst>
            <pc:docMk/>
            <pc:sldMk cId="1417502629" sldId="283"/>
            <ac:spMk id="41" creationId="{F13C74B1-5B17-4795-BED0-7140497B445A}"/>
          </ac:spMkLst>
        </pc:spChg>
        <pc:spChg chg="add">
          <ac:chgData name="Carroll, Alicia" userId="37eaae40-c580-40d5-8694-505eec9106c8" providerId="ADAL" clId="{B8E7C110-C04E-544E-9160-26D00CC104E8}" dt="2023-07-31T12:33:54.374" v="174" actId="26606"/>
          <ac:spMkLst>
            <pc:docMk/>
            <pc:sldMk cId="1417502629" sldId="283"/>
            <ac:spMk id="42" creationId="{D4974D33-8DC5-464E-8C6D-BE58F0669C17}"/>
          </ac:spMkLst>
        </pc:spChg>
        <pc:picChg chg="mod ord">
          <ac:chgData name="Carroll, Alicia" userId="37eaae40-c580-40d5-8694-505eec9106c8" providerId="ADAL" clId="{B8E7C110-C04E-544E-9160-26D00CC104E8}" dt="2023-07-31T12:33:54.374" v="174" actId="26606"/>
          <ac:picMkLst>
            <pc:docMk/>
            <pc:sldMk cId="1417502629" sldId="283"/>
            <ac:picMk id="27" creationId="{F8919993-FEA2-4F0E-BD7F-77420D119C46}"/>
          </ac:picMkLst>
        </pc:picChg>
      </pc:sldChg>
    </pc:docChg>
  </pc:docChgLst>
  <pc:docChgLst>
    <pc:chgData name="Burnett, Monica" userId="S::burnemo@richmond.k12.ga.us::f8df6ce5-d59a-4b3c-baeb-d7c611b58700" providerId="AD" clId="Web-{B2D1F4F0-1C57-46F9-9F1A-A93D1D65B7E1}"/>
    <pc:docChg chg="addSld modSld">
      <pc:chgData name="Burnett, Monica" userId="S::burnemo@richmond.k12.ga.us::f8df6ce5-d59a-4b3c-baeb-d7c611b58700" providerId="AD" clId="Web-{B2D1F4F0-1C57-46F9-9F1A-A93D1D65B7E1}" dt="2023-08-01T16:55:21.140" v="173" actId="1076"/>
      <pc:docMkLst>
        <pc:docMk/>
      </pc:docMkLst>
      <pc:sldChg chg="addSp modSp new mod setBg">
        <pc:chgData name="Burnett, Monica" userId="S::burnemo@richmond.k12.ga.us::f8df6ce5-d59a-4b3c-baeb-d7c611b58700" providerId="AD" clId="Web-{B2D1F4F0-1C57-46F9-9F1A-A93D1D65B7E1}" dt="2023-08-01T16:55:21.140" v="173" actId="1076"/>
        <pc:sldMkLst>
          <pc:docMk/>
          <pc:sldMk cId="1275827009" sldId="284"/>
        </pc:sldMkLst>
        <pc:spChg chg="add mod">
          <ac:chgData name="Burnett, Monica" userId="S::burnemo@richmond.k12.ga.us::f8df6ce5-d59a-4b3c-baeb-d7c611b58700" providerId="AD" clId="Web-{B2D1F4F0-1C57-46F9-9F1A-A93D1D65B7E1}" dt="2023-08-01T16:55:21.140" v="173" actId="1076"/>
          <ac:spMkLst>
            <pc:docMk/>
            <pc:sldMk cId="1275827009" sldId="284"/>
            <ac:spMk id="3" creationId="{2BFCBAFE-1E3B-CB6E-B63D-0D96CD5DBC12}"/>
          </ac:spMkLst>
        </pc:spChg>
        <pc:spChg chg="add mod">
          <ac:chgData name="Burnett, Monica" userId="S::burnemo@richmond.k12.ga.us::f8df6ce5-d59a-4b3c-baeb-d7c611b58700" providerId="AD" clId="Web-{B2D1F4F0-1C57-46F9-9F1A-A93D1D65B7E1}" dt="2023-08-01T16:55:17" v="172" actId="20577"/>
          <ac:spMkLst>
            <pc:docMk/>
            <pc:sldMk cId="1275827009" sldId="284"/>
            <ac:spMk id="4" creationId="{ED229A15-2C11-D79D-1C0D-4FBBB14594F3}"/>
          </ac:spMkLst>
        </pc:spChg>
        <pc:picChg chg="add mod">
          <ac:chgData name="Burnett, Monica" userId="S::burnemo@richmond.k12.ga.us::f8df6ce5-d59a-4b3c-baeb-d7c611b58700" providerId="AD" clId="Web-{B2D1F4F0-1C57-46F9-9F1A-A93D1D65B7E1}" dt="2023-08-01T16:54:48.999" v="154" actId="1076"/>
          <ac:picMkLst>
            <pc:docMk/>
            <pc:sldMk cId="1275827009" sldId="284"/>
            <ac:picMk id="2" creationId="{38FD0BF9-72FF-219E-CB94-C3AFBF7B557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05987-FE96-0F4E-1311-FB0418335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D06818-0697-A62A-47BD-A02B45B7C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8218B-EFA8-5CC6-6247-7CB143C3D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D274-7FC0-F346-803B-AC7848D451F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73796-80F0-C594-08E6-000B58CF2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17672-8727-0617-A496-4DCA4C329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0F43-0D83-1042-89D2-2FEBC3BA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24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71DC1-492E-2A52-AE27-AA719D4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E68BA0-21A1-E4CF-77D7-E974D05C0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70C4B-8BC8-0530-D50E-0913EBB41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D274-7FC0-F346-803B-AC7848D451F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FBAD0-E1ED-1C74-00E0-FD5A0C0F6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DEE9D-362C-92AB-A783-B80474699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0F43-0D83-1042-89D2-2FEBC3BA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5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8111A7-AE72-7A50-AE9B-0F9B07317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C47E32-FE8D-6F8D-EDF4-26675F04B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C6FD6-F0A7-F2AE-8DBF-DFBC367B9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D274-7FC0-F346-803B-AC7848D451F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3D149-D05B-7365-9893-ABF6DE071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6F6B3-CF57-56F5-99DF-1A1923D6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0F43-0D83-1042-89D2-2FEBC3BA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5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B3F5A-74B1-8491-5BD0-F0375B19E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138A5-4A24-A4BB-D5B9-FC6337CA3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1F555-0F6C-63D4-4C8A-290E1D9C6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D274-7FC0-F346-803B-AC7848D451F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19E03-A9B8-A5D3-A4FF-BD46BBF93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38702-9043-4A55-DE12-1F09A2F49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0F43-0D83-1042-89D2-2FEBC3BA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5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5BB6C-7F32-674D-880D-95014DE9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EF606-9422-AC97-81AB-7FE56D652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7B3A8-5F33-82CC-378F-B1EA4A72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D274-7FC0-F346-803B-AC7848D451F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BA456-E84A-A8DF-6C4E-8C596851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08289-F156-FE6F-DA97-CA39146C3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0F43-0D83-1042-89D2-2FEBC3BA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7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092CA-6699-240F-16A6-864908288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0E557-35C5-97DD-DE94-9A0CCA865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A11C6B-6ABD-CCC5-1D0D-7285B7968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17F69-4B65-F17D-4AB3-B14CF63D9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D274-7FC0-F346-803B-AC7848D451F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30055-CE4C-ABDA-49FE-CDE3055A2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ED78F5-37EA-C106-C4B7-56AEDD8A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0F43-0D83-1042-89D2-2FEBC3BA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F60FE-C7F4-149A-FCEB-BF67CEFBC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B8B6A-80A6-222E-5A9C-C1D343B7B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866B94-A8C3-8792-A174-02878C05D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5A7EF8-7290-33DB-EAE0-8011C9E80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0B07D7-8C43-8286-FAF4-D8BFAA011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F6DE71-9632-50D1-6A64-AF1D1CACA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D274-7FC0-F346-803B-AC7848D451F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E1522C-F07E-8ED8-D5B6-107B10FD0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0EF6A1-772F-7412-9EFF-22CB21E4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0F43-0D83-1042-89D2-2FEBC3BA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5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3BF43-7E9D-D76A-6D0A-A2F208416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2FACBE-B560-5A2C-9B66-C875B4271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D274-7FC0-F346-803B-AC7848D451F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972DD-14CC-C89B-0EC2-E3FA5E7E0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821BDD-671D-D351-4FA9-B4F3A3BE8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0F43-0D83-1042-89D2-2FEBC3BA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DB291C-D989-8091-64E3-2F0AA0905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D274-7FC0-F346-803B-AC7848D451F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A328A0-F013-0C04-F39C-21F72FEB7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BF5E8-B838-3D37-C21D-B4E225E5A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0F43-0D83-1042-89D2-2FEBC3BA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8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D4BAB-0885-F2BC-AA9F-C56D2595E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B910B-2A85-1753-2239-BD5662AC8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CD86-78D8-003C-26F2-E5D214F13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BAE33-6497-D0E3-B16A-82A67D71E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D274-7FC0-F346-803B-AC7848D451F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C77173-BF21-5BA0-E020-140A4D95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B5483-B1D6-7199-D822-41B45F8C7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0F43-0D83-1042-89D2-2FEBC3BA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4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C97E0-135C-8E06-C5D2-DD114C9DE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BA7ABD-B8C2-310D-4417-7E233A50E3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518CA-C304-5E6C-A56E-6CA5A6BB3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26E46-F02F-1F07-80AD-D1B082BB9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D274-7FC0-F346-803B-AC7848D451F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E5F12-8FD3-0A01-0566-D6679047B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26AA-C226-14DF-3434-5FC0B089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0F43-0D83-1042-89D2-2FEBC3BA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5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808464-0702-E359-0904-9293435F3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63B69-6ABE-1FAB-BA72-2B1B52042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77644-37E9-4F11-4EA3-9A0790C0E7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1D274-7FC0-F346-803B-AC7848D451F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B1EE3-E02E-4464-EB38-98E6FF422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BA399-B7B4-C72D-0D38-6DA83DDCB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D0F43-0D83-1042-89D2-2FEBC3BA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5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E759D4-049B-61AD-F286-E2277E290C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rcRect l="65680" t="22136" r="12476" b="44725"/>
          <a:stretch/>
        </p:blipFill>
        <p:spPr>
          <a:xfrm>
            <a:off x="0" y="0"/>
            <a:ext cx="12192000" cy="68862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B9DA79-A307-6807-1B1A-2EE1892F16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NIET’s TAP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84BCF8-C441-4226-B4F2-326DF07474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900" dirty="0"/>
              <a:t>Overview</a:t>
            </a:r>
          </a:p>
          <a:p>
            <a:pPr algn="l"/>
            <a:r>
              <a:rPr lang="en-US" sz="3200" dirty="0"/>
              <a:t>Presented by:</a:t>
            </a:r>
          </a:p>
          <a:p>
            <a:pPr algn="l"/>
            <a:r>
              <a:rPr lang="en-US" dirty="0"/>
              <a:t>Monica Burnett, M. Ed.</a:t>
            </a:r>
          </a:p>
          <a:p>
            <a:pPr algn="l"/>
            <a:r>
              <a:rPr lang="en-US" dirty="0"/>
              <a:t>Alicia Carroll, Ed. 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5682C8-0827-66F8-2FAA-E4717A9F70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476" t="30938" r="9417" b="46537"/>
          <a:stretch/>
        </p:blipFill>
        <p:spPr>
          <a:xfrm>
            <a:off x="10085033" y="5805995"/>
            <a:ext cx="2106967" cy="1094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1901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great digital instruction">
            <a:extLst>
              <a:ext uri="{FF2B5EF4-FFF2-40B4-BE49-F238E27FC236}">
                <a16:creationId xmlns:a16="http://schemas.microsoft.com/office/drawing/2014/main" id="{E04470D3-8642-EC01-A394-DCF672538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1037" y="1427206"/>
            <a:ext cx="6796217" cy="400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024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D9D7C-44A0-2DA2-36E8-64A2CE5FC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11" y="2021053"/>
            <a:ext cx="2871095" cy="16484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Instruction Domain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Consists of 12 Indicators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67E6927A-B275-866D-F551-777C0DC43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332" y="475013"/>
            <a:ext cx="7584621" cy="609204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Standards and Objectives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This is the foundation for all other indicators.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All lessons must have a clear identification of a learning objective aligned with state content standards and the adopted curriculum.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Motivating Students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Focuses on a teacher’s ability to organize and present the content to motivate students to learn.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Articulates a teacher’s ability to bring the curriculum to life.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Presenting Instructional Content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Addresses visuals and a teacher’s ability to teach those standards.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Lesson Structure and Pacing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Addresses the lesson’s effective segmenting so that sufficient time is allocated to all parts of the lesson to best support student learning.</a:t>
            </a:r>
          </a:p>
        </p:txBody>
      </p:sp>
    </p:spTree>
    <p:extLst>
      <p:ext uri="{BB962C8B-B14F-4D97-AF65-F5344CB8AC3E}">
        <p14:creationId xmlns:p14="http://schemas.microsoft.com/office/powerpoint/2010/main" val="2548407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C095F-C036-C3C4-343B-4E88397B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62" y="486888"/>
            <a:ext cx="11476512" cy="600598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 startAt="5"/>
            </a:pPr>
            <a:r>
              <a:rPr lang="en-US" dirty="0"/>
              <a:t>Activities and Materials</a:t>
            </a:r>
          </a:p>
          <a:p>
            <a:pPr marL="914400" lvl="1" indent="-457200">
              <a:buAutoNum type="alphaLcPeriod"/>
            </a:pPr>
            <a:r>
              <a:rPr lang="en-US" dirty="0"/>
              <a:t>Addresses the variety and appropriateness of activities and materials that a teacher implements during a lesson.</a:t>
            </a:r>
          </a:p>
          <a:p>
            <a:pPr marL="914400" lvl="1" indent="-457200">
              <a:buAutoNum type="alphaLcPeriod"/>
            </a:pPr>
            <a:r>
              <a:rPr lang="en-US" dirty="0"/>
              <a:t>Critical that activities and materials support lesson objectives and are challenging for all students.</a:t>
            </a:r>
          </a:p>
          <a:p>
            <a:pPr marL="514350" indent="-514350">
              <a:buAutoNum type="arabicPeriod" startAt="6"/>
            </a:pPr>
            <a:r>
              <a:rPr lang="en-US" dirty="0"/>
              <a:t>Questioning</a:t>
            </a:r>
          </a:p>
          <a:p>
            <a:pPr marL="914400" lvl="1" indent="-457200">
              <a:buAutoNum type="alphaLcPeriod"/>
            </a:pPr>
            <a:r>
              <a:rPr lang="en-US" dirty="0"/>
              <a:t>Aligned with the standards and curriculum.</a:t>
            </a:r>
          </a:p>
          <a:p>
            <a:pPr marL="914400" lvl="1" indent="-457200">
              <a:buAutoNum type="alphaLcPeriod"/>
            </a:pPr>
            <a:r>
              <a:rPr lang="en-US" dirty="0"/>
              <a:t>Increases rigor and student ownership.</a:t>
            </a:r>
          </a:p>
          <a:p>
            <a:pPr marL="514350" indent="-514350">
              <a:buAutoNum type="arabicPeriod" startAt="6"/>
            </a:pPr>
            <a:r>
              <a:rPr lang="en-US" dirty="0"/>
              <a:t>Academic Feedback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Reciprocal process between teachers and students; students and students; teachers and teachers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Gauges student learning.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Adjusts instruction based on student learning.</a:t>
            </a:r>
          </a:p>
          <a:p>
            <a:pPr marL="514350" indent="-514350">
              <a:buAutoNum type="arabicPeriod" startAt="6"/>
            </a:pPr>
            <a:r>
              <a:rPr lang="en-US" dirty="0"/>
              <a:t>Grouping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Addresses the instructional arrangements of the students during a given lesson.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Focuses on how the students will be grouped for the instruction and activities of the lesson.</a:t>
            </a:r>
          </a:p>
          <a:p>
            <a:pPr marL="514350" indent="-514350">
              <a:buAutoNum type="arabicPeriod" startAt="6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32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C095F-C036-C3C4-343B-4E88397B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44" y="558140"/>
            <a:ext cx="11476512" cy="5830785"/>
          </a:xfrm>
        </p:spPr>
        <p:txBody>
          <a:bodyPr/>
          <a:lstStyle/>
          <a:p>
            <a:pPr marL="514350" indent="-514350">
              <a:buAutoNum type="arabicPeriod" startAt="9"/>
            </a:pPr>
            <a:r>
              <a:rPr lang="en-US" dirty="0"/>
              <a:t>Teacher Content and Knowledge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Addresses the teacher’s knowledge of the content and the ability to implement strategies to support student learning.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Addresses the teacher’s ability to connect the content being taught to other ideas and concepts.</a:t>
            </a:r>
          </a:p>
          <a:p>
            <a:pPr marL="514350" indent="-514350">
              <a:buAutoNum type="arabicPeriod" startAt="9"/>
            </a:pPr>
            <a:r>
              <a:rPr lang="en-US" dirty="0"/>
              <a:t>Teacher Knowledge of Students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Focuses on how well a teacher knows their students and their learning styles and interests.</a:t>
            </a:r>
          </a:p>
          <a:p>
            <a:pPr marL="514350" indent="-514350">
              <a:buAutoNum type="arabicPeriod" startAt="9"/>
            </a:pPr>
            <a:r>
              <a:rPr lang="en-US" dirty="0"/>
              <a:t>Thinking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Develops multiple skills in thinking and problem-solving enriches the learner’s ability to manage complex tasks and higher levels of learning.</a:t>
            </a:r>
          </a:p>
          <a:p>
            <a:pPr marL="514350" indent="-514350">
              <a:buAutoNum type="arabicPeriod" startAt="9"/>
            </a:pPr>
            <a:r>
              <a:rPr lang="en-US" dirty="0"/>
              <a:t>Problem-Solving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Develops multiple skills in problem-solving enriches the learner’s ability to manage complex tasks and higher levels of learning.</a:t>
            </a:r>
          </a:p>
        </p:txBody>
      </p:sp>
    </p:spTree>
    <p:extLst>
      <p:ext uri="{BB962C8B-B14F-4D97-AF65-F5344CB8AC3E}">
        <p14:creationId xmlns:p14="http://schemas.microsoft.com/office/powerpoint/2010/main" val="3170874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Freeform: Shape 2054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Line art - design and planning Royalty Free Vector Image">
            <a:extLst>
              <a:ext uri="{FF2B5EF4-FFF2-40B4-BE49-F238E27FC236}">
                <a16:creationId xmlns:a16="http://schemas.microsoft.com/office/drawing/2014/main" id="{650F03C1-28E0-935F-6C73-06C93DE3BB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08"/>
          <a:stretch/>
        </p:blipFill>
        <p:spPr bwMode="auto">
          <a:xfrm>
            <a:off x="1316661" y="847125"/>
            <a:ext cx="5802995" cy="51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950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D9D7C-44A0-2DA2-36E8-64A2CE5FC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76" y="1759796"/>
            <a:ext cx="2871095" cy="242031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Designing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and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Planning Domain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Consists of 3 Indicators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67E6927A-B275-866D-F551-777C0DC43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332" y="778458"/>
            <a:ext cx="7080857" cy="530108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Instructional Plans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Contributes to effective and efficient learning experiences for students and highly engaged classrooms.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Plans for how students will demonstrate mastery.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Student Work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Requires consideration of the content-specific work and assignments students will complete during the lesson.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Assessment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Provides examples of high-quality assessments and how they should be utilized.</a:t>
            </a:r>
          </a:p>
        </p:txBody>
      </p:sp>
    </p:spTree>
    <p:extLst>
      <p:ext uri="{BB962C8B-B14F-4D97-AF65-F5344CB8AC3E}">
        <p14:creationId xmlns:p14="http://schemas.microsoft.com/office/powerpoint/2010/main" val="920394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What Is a Modern Learning Environment? | EdTech Magazine">
            <a:extLst>
              <a:ext uri="{FF2B5EF4-FFF2-40B4-BE49-F238E27FC236}">
                <a16:creationId xmlns:a16="http://schemas.microsoft.com/office/drawing/2014/main" id="{10DE5F46-6AE5-6A55-D9DA-B2A56D140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118" y="1075188"/>
            <a:ext cx="7906419" cy="421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3" name="Group 3082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3084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1902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D9D7C-44A0-2DA2-36E8-64A2CE5FC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97" y="1866564"/>
            <a:ext cx="3310128" cy="21271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Environment Domain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Consists of 4 Indicators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67E6927A-B275-866D-F551-777C0DC43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332" y="391886"/>
            <a:ext cx="7428371" cy="611579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Expectations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Ensures the establishment of clear and rigorous academic expectations.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Engaging Students and Managing Behavior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Establishes a culture where students understand how their own actions in the classroom help or hinder learning.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Environment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Establishes a classroom environment that optimizes learning and empowers inclusivity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Respectful Culture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Develops a safe space that is conducive </a:t>
            </a:r>
            <a:r>
              <a:rPr lang="en-US"/>
              <a:t>to learning.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133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558B6FD-52CC-A746-B39B-0BDB42B14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latin typeface="+mj-lt"/>
                <a:ea typeface="+mj-ea"/>
                <a:cs typeface="+mj-cs"/>
              </a:rPr>
              <a:t>References</a:t>
            </a:r>
          </a:p>
        </p:txBody>
      </p:sp>
      <p:sp>
        <p:nvSpPr>
          <p:cNvPr id="4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DF9799-E3B3-939D-41FC-E721A78AF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 err="1"/>
              <a:t>Rcboe.org</a:t>
            </a:r>
            <a:endParaRPr lang="en-US" sz="2200" dirty="0"/>
          </a:p>
          <a:p>
            <a:r>
              <a:rPr lang="en-US" sz="2200" dirty="0" err="1"/>
              <a:t>Niet.org</a:t>
            </a:r>
            <a:endParaRPr lang="en-US" sz="2200" dirty="0"/>
          </a:p>
        </p:txBody>
      </p:sp>
      <p:pic>
        <p:nvPicPr>
          <p:cNvPr id="27" name="Picture 26" descr="Glasses on top of a book">
            <a:extLst>
              <a:ext uri="{FF2B5EF4-FFF2-40B4-BE49-F238E27FC236}">
                <a16:creationId xmlns:a16="http://schemas.microsoft.com/office/drawing/2014/main" id="{F8919993-FEA2-4F0E-BD7F-77420D119C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8" r="28930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17502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CBA147-C02F-360E-114E-9A369CAE8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Mission and Vision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5CACBA-24E9-64FD-12E3-32683FEB5A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87801" y="292093"/>
            <a:ext cx="3502762" cy="179228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b="1" i="0" u="none" strike="noStrike" dirty="0">
                <a:solidFill>
                  <a:srgbClr val="323232"/>
                </a:solidFill>
                <a:effectLst/>
                <a:latin typeface="Open Sans" panose="020B0606030504020204" pitchFamily="34" charset="0"/>
              </a:rPr>
              <a:t>Building a globally competitive school system that educates the whole child through teaching, learning, collaboration, and innovation.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42A2CF-41D1-CF03-901E-56B2B1CCD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91495" y="2831041"/>
            <a:ext cx="3294452" cy="27804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b="1" i="0" u="none" strike="noStrike" dirty="0">
                <a:solidFill>
                  <a:srgbClr val="323232"/>
                </a:solidFill>
                <a:effectLst/>
                <a:latin typeface="Open Sans" panose="020B0606030504020204" pitchFamily="34" charset="0"/>
              </a:rPr>
              <a:t>The Richmond County School System will provide an equitable education for all students to prepare them for life beyond the classroom.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54F4A4-3E29-CC0B-1AD4-D1CAEB051D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76" t="30938" r="9417" b="46537"/>
          <a:stretch/>
        </p:blipFill>
        <p:spPr>
          <a:xfrm>
            <a:off x="448010" y="3269019"/>
            <a:ext cx="4958066" cy="1094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8404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of Strategy Map">
            <a:extLst>
              <a:ext uri="{FF2B5EF4-FFF2-40B4-BE49-F238E27FC236}">
                <a16:creationId xmlns:a16="http://schemas.microsoft.com/office/drawing/2014/main" id="{880665E8-6CAB-2AEA-4CAA-59B2C075F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944" y="643467"/>
            <a:ext cx="990411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552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02C5F0-6593-93A6-4ACD-D7749DDCF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454012"/>
            <a:ext cx="2899189" cy="1574552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What is NIET?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FB92-D5B3-1BE7-813F-BE60FCE95F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19780" y="2088128"/>
            <a:ext cx="3427283" cy="298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National Institute for Excellence in Teaching provides both on-site and online support to states, districts, and schools across multiple aspects of educator effectiveness through educator evaluation, professional development, and teacher leadership.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0C18BA-5DC0-05F2-5177-08CE2604B70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72" y="745877"/>
            <a:ext cx="3706528" cy="517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377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90AFC-6229-D429-9023-74287FC8E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70" y="3252218"/>
            <a:ext cx="6053558" cy="242477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is the NIET TAP System? What does TAP provide?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8CE6D-B583-D701-EC45-5CD859980F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3193" y="109329"/>
            <a:ext cx="3207370" cy="262405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NIET’s TAP System is structured around the core belief that every child deserves an effective educator, in every classroom, every day.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4997BE-92E8-5E10-B1CF-8F5927C1F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25161" y="2234652"/>
            <a:ext cx="3466839" cy="4622800"/>
          </a:xfrm>
        </p:spPr>
        <p:txBody>
          <a:bodyPr anchor="ctr"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School Improvement Solutions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Teacher and Leader Development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Teacher and Student Advancement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Rubric and Observation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Principal and District Support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Educator Preparation Partnerships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Accelerating Character Education Development (ACED)</a:t>
            </a:r>
          </a:p>
        </p:txBody>
      </p:sp>
    </p:spTree>
    <p:extLst>
      <p:ext uri="{BB962C8B-B14F-4D97-AF65-F5344CB8AC3E}">
        <p14:creationId xmlns:p14="http://schemas.microsoft.com/office/powerpoint/2010/main" val="571203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7D4B6A-62D8-5992-B641-41D13C721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What are the  SPARTANS connection to the TAP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80EB2-4067-1391-84BE-B745031DC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6" y="193288"/>
            <a:ext cx="3427283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50" dirty="0"/>
              <a:t>SG1 </a:t>
            </a:r>
            <a:r>
              <a:rPr lang="en-US" sz="1950" i="1" dirty="0"/>
              <a:t>By the end of the 2023-2024 school year, students performing at levels 3 and 4 on GMAS in American Literature, Algebra I, Biology, and United States History will increase from 5% to 20% (131) percent by expanding the rigor and engagement of Tier 1  instruction.</a:t>
            </a:r>
          </a:p>
          <a:p>
            <a:pPr marL="0" indent="0">
              <a:buNone/>
            </a:pPr>
            <a:r>
              <a:rPr lang="en-US" sz="1950" dirty="0"/>
              <a:t>SG2 </a:t>
            </a:r>
            <a:r>
              <a:rPr lang="en-US" sz="195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By the end of the 2023-2024 school year, the SWD subgroup performing at developing and above on GMAS in American Literature, Algebra I, Biology, and U.S. History will increase 15% (20) by incorporating instructional strategies to promote access to a rigorous curriculum, providing instruction on grade-level, and addressing individual student needs.   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FC9D8D-4E73-5DB2-0BDB-A03EE5200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Increase teacher effectiveness</a:t>
            </a:r>
          </a:p>
          <a:p>
            <a:r>
              <a:rPr lang="en-US" sz="2000" dirty="0"/>
              <a:t>Implement high-impact instructional strategies</a:t>
            </a:r>
          </a:p>
          <a:p>
            <a:r>
              <a:rPr lang="en-US" sz="2000" dirty="0"/>
              <a:t>Build student self-efficacy</a:t>
            </a:r>
          </a:p>
          <a:p>
            <a:r>
              <a:rPr lang="en-US" sz="2000" dirty="0"/>
              <a:t>Increase student engagement</a:t>
            </a:r>
          </a:p>
          <a:p>
            <a:r>
              <a:rPr lang="en-US" sz="2000" dirty="0"/>
              <a:t>Increase </a:t>
            </a:r>
            <a:r>
              <a:rPr lang="en-US" sz="2000"/>
              <a:t>student achievement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 descr="Glenn Hills Spartans Alumni Society | Facebook">
            <a:extLst>
              <a:ext uri="{FF2B5EF4-FFF2-40B4-BE49-F238E27FC236}">
                <a16:creationId xmlns:a16="http://schemas.microsoft.com/office/drawing/2014/main" id="{A816222F-C3E5-7ECF-20BF-F7150A339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59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194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7D4B6A-62D8-5992-B641-41D13C721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8644"/>
            <a:ext cx="2899189" cy="2600712"/>
          </a:xfrm>
        </p:spPr>
        <p:txBody>
          <a:bodyPr anchor="t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What are the SPARTANS connection to the TAP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80EB2-4067-1391-84BE-B745031DC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SG3 </a:t>
            </a: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By the end of the 2023-2024 school year, the number of behavior incidents will decrease by 50% by implementing PBIS interventions and a tiered system of support.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7FCE47-C621-A6C9-12A9-C61B0674B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5" y="1608293"/>
            <a:ext cx="3197701" cy="3461795"/>
          </a:xfrm>
        </p:spPr>
        <p:txBody>
          <a:bodyPr>
            <a:normAutofit/>
          </a:bodyPr>
          <a:lstStyle/>
          <a:p>
            <a:r>
              <a:rPr lang="en-US" sz="2000" dirty="0"/>
              <a:t>Redesigning the school climate </a:t>
            </a:r>
          </a:p>
          <a:p>
            <a:pPr lvl="1"/>
            <a:r>
              <a:rPr lang="en-US" sz="1800" dirty="0"/>
              <a:t>promote a culture conducive to learning</a:t>
            </a:r>
          </a:p>
          <a:p>
            <a:r>
              <a:rPr lang="en-US" sz="2000" dirty="0"/>
              <a:t>Monitoring school data to plan a tiered support system for behavior</a:t>
            </a:r>
          </a:p>
          <a:p>
            <a:r>
              <a:rPr lang="en-US" sz="2000" dirty="0"/>
              <a:t>Developing avenues to increase student attendance</a:t>
            </a:r>
          </a:p>
        </p:txBody>
      </p:sp>
      <p:pic>
        <p:nvPicPr>
          <p:cNvPr id="2050" name="Picture 2" descr="Glenn Hills Spartans Alumni Society | Facebook">
            <a:extLst>
              <a:ext uri="{FF2B5EF4-FFF2-40B4-BE49-F238E27FC236}">
                <a16:creationId xmlns:a16="http://schemas.microsoft.com/office/drawing/2014/main" id="{054F760F-E531-70F0-BC2A-EC813AFE5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59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767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7D4B6A-62D8-5992-B641-41D13C721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43" y="1852327"/>
            <a:ext cx="3351676" cy="2127124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The Role of the TAP Master Teacher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80EB2-4067-1391-84BE-B745031DC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2274" y="544010"/>
            <a:ext cx="3402799" cy="52323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With administration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Analyze student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Develop a school plan utilizing the TAP processes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Create &amp; Institute an academic achievement plan for the school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Research appropriate strategies that target the identified area of student need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7FCE47-C621-A6C9-12A9-C61B0674B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3" y="1412489"/>
            <a:ext cx="3215677" cy="43638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With teachers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Oversee the planning, facilitation, and follow-up of cluster meetings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Model lessons (Team-teach)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Field-test appropriate strategies that target the identified area of student need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Observe and provide peer assistance (Coaching)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Evaluate teacher performance utilizing TAP Rubrics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9139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D9D7C-44A0-2DA2-36E8-64A2CE5FC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118" y="1644996"/>
            <a:ext cx="2871095" cy="26894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NIET TAP Teaching and Learning Standards Rubric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67E6927A-B275-866D-F551-777C0DC43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8215" y="553452"/>
            <a:ext cx="7080857" cy="575109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Designed to support improvements in classroom instruction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Comprehensive focus on 3 domains with ratings of Exemplary (5), Proficient (3), Unsatisfactory (1)</a:t>
            </a:r>
          </a:p>
          <a:p>
            <a:endParaRPr lang="en-US" dirty="0"/>
          </a:p>
          <a:p>
            <a:r>
              <a:rPr lang="en-US" dirty="0"/>
              <a:t>Provides educators with a common understanding and language for </a:t>
            </a:r>
          </a:p>
          <a:p>
            <a:pPr lvl="1"/>
            <a:r>
              <a:rPr lang="en-US" dirty="0"/>
              <a:t>Designing and planning instruction</a:t>
            </a:r>
          </a:p>
          <a:p>
            <a:pPr lvl="1"/>
            <a:r>
              <a:rPr lang="en-US" dirty="0"/>
              <a:t>Utilizing effective instructional practices to support student learning</a:t>
            </a:r>
          </a:p>
          <a:p>
            <a:pPr lvl="1"/>
            <a:r>
              <a:rPr lang="en-US" dirty="0"/>
              <a:t>Creating an equitable and inclusive learning environment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42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573</TotalTime>
  <Words>986</Words>
  <Application>Microsoft Office PowerPoint</Application>
  <PresentationFormat>Widescreen</PresentationFormat>
  <Paragraphs>108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NIET’s TAP System</vt:lpstr>
      <vt:lpstr>Mission and Vision</vt:lpstr>
      <vt:lpstr>PowerPoint Presentation</vt:lpstr>
      <vt:lpstr>What is NIET?</vt:lpstr>
      <vt:lpstr>What is the NIET TAP System? What does TAP provide?</vt:lpstr>
      <vt:lpstr>What are the  SPARTANS connection to the TAP System?</vt:lpstr>
      <vt:lpstr>What are the SPARTANS connection to the TAP System?</vt:lpstr>
      <vt:lpstr>The Role of the TAP Master Teacher</vt:lpstr>
      <vt:lpstr>NIET TAP Teaching and Learning Standards Rubric</vt:lpstr>
      <vt:lpstr>PowerPoint Presentation</vt:lpstr>
      <vt:lpstr>Instruction Domain Consists of 12 Indicators</vt:lpstr>
      <vt:lpstr>PowerPoint Presentation</vt:lpstr>
      <vt:lpstr>PowerPoint Presentation</vt:lpstr>
      <vt:lpstr>PowerPoint Presentation</vt:lpstr>
      <vt:lpstr>Designing  and  Planning Domain Consists of 3 Indicators</vt:lpstr>
      <vt:lpstr>PowerPoint Presentation</vt:lpstr>
      <vt:lpstr>Environment Domain Consists of 4 Indicators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TAP (NIET</dc:title>
  <dc:creator>Alicia Carroll</dc:creator>
  <cp:lastModifiedBy>Alicia Carroll</cp:lastModifiedBy>
  <cp:revision>43</cp:revision>
  <dcterms:created xsi:type="dcterms:W3CDTF">2023-07-27T01:38:46Z</dcterms:created>
  <dcterms:modified xsi:type="dcterms:W3CDTF">2023-08-03T15:52:05Z</dcterms:modified>
</cp:coreProperties>
</file>